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5E20"/>
    <a:srgbClr val="BEC840"/>
    <a:srgbClr val="6A0BB9"/>
    <a:srgbClr val="8E1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gif>
</file>

<file path=ppt/media/image2.png>
</file>

<file path=ppt/media/image3.gif>
</file>

<file path=ppt/media/image4.gif>
</file>

<file path=ppt/media/image5.gi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F6766-CA8C-6604-A9F3-ED1BB1D473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24E84F-9BB9-8215-50A2-95473A510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588C2-F8EC-AAB1-2D27-A19D75A53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6F444-BC82-115B-40F0-F624E2ED8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9E872-BB56-F52C-E9F9-C92AD3473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890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F51D5-0CE1-EBFE-83AB-C32B7DF84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6ECC9-3122-BA8B-8F2E-D4EC74F2A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AB1F4-313E-38F3-0047-D66EE2D09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3850B-C5FD-980B-8B38-160913E79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130DE-F4E7-E550-B115-6EB80281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4415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CD2D2E-45BA-9AE1-C8C9-81B43A7F62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3C8DC6-BEB3-C2A6-E01B-B78BA3BC3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45549-A3D4-15E9-6075-AE7B8AF56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0741D-1FD0-6EA7-699A-B7890191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8A022-06DE-515C-A2DB-9E54E1A55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0582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FFC30-5A82-1213-9732-EFAE5151C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C2C85-3E6A-676B-8498-80A3D6640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A7CCD-6973-63CB-D7DA-9C22CB0E4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8A485-D67E-30D7-D27C-229C86094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58365-E522-6B3E-0A0C-9C8BEF935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9828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24A8D-3245-3EAA-399B-869CE8D10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E392B-DC0C-2248-6704-77D759DD9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97F91B-EA9C-6D3E-673A-769D160D6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92BE7-DF36-FE19-1F7D-A9F8524A1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24649-14EC-3CBC-7C4C-48FD4D314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917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152B0-5212-53D0-6612-F73671FC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CDE20-393D-F017-145D-233FB01FE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2027B8-37F5-E6E4-2E25-CE0F752F70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D9CF3-E77C-31C5-41A9-4234025B9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8817D-3307-46AB-B9A7-55B2BCAF5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1423A-A455-1247-8F00-C1C4E85FA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2742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9605E-9B9B-437F-8E61-7C5F1714E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C02D4-CD7C-0E73-43DA-7ACE1305C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710187-1A56-2DC5-D097-E218362FC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F59BC0-3DB5-E499-C3D9-C5A2E324E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4F0C66-9E72-6835-6BDE-6B24E37C21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1DD838-0DFA-E7E2-4652-D6A9E6C4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D04FD1-2839-84C9-19F9-2CC932FFD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6470C7-4D5E-FBE5-375E-B20C1DC0B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402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22992-91DA-F600-9B3F-18C79197A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E32ED-DBC3-01F0-C934-0A794ABD8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C318BE-D334-4164-F22D-E5E70E91F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20ABD-164E-D448-49F4-BA14038C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3062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D17BAA-BBBA-81C2-9A0C-73A96A875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691D64-B3FC-A390-F85B-5B778654F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A9D2D1-6439-F3A8-990E-634505276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951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24E69-E21E-D559-40AC-08549DE27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E8E7-155F-C19F-2A6B-C7FAFC47B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72BDD-80AF-9813-0FB3-C6B4CC11F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BA12F1-28CF-6222-C49C-04C3D08F3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E947BC-C93A-5AD0-1ECA-99B0C4D8A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4E105F-9BB5-0E7A-C972-99AB89D87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9027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CFE31-7B5D-DE2B-C846-180B02501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CC1D7A-3F9D-4B99-8ED9-EED3D3A25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AEA365-2195-438D-48B3-18D32AB8A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6632E-7DF0-4670-E4FA-2A0B47EFE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E7EC1-7BCC-B345-87AC-809B261B8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1BEEC-0B26-250A-FF6B-52EB2EA86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2559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F9816D-BFF0-BD82-78C0-169559051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C0953-6588-0150-20A8-63F5E88F7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2C5E1-C00A-239B-25DC-95F5445F18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7F1DE-9EEA-440C-9444-13FEB6F50486}" type="datetimeFigureOut">
              <a:rPr lang="en-IN" smtClean="0"/>
              <a:t>27-08-2022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57BF6-2A15-76E8-1DCA-100D75CA12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BDEFC-3F2D-8363-3E98-71743C2B66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C0ABA-5C96-41DF-92A5-6751C2CC5F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817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5D316-DA3B-3ED7-1166-43EB416E15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rgbClr val="002060"/>
                </a:solidFill>
                <a:latin typeface="Century Schoolbook" panose="02040604050505020304" pitchFamily="18" charset="0"/>
              </a:rPr>
              <a:t>Software Development Life Cycle models</a:t>
            </a:r>
            <a:endParaRPr lang="en-IN" sz="54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9A0C83-887C-2D4A-591B-977B4DB3CB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4343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75FE99A-4F10-18FA-AA90-58166887C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67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The activities involved in different phases (Waterfall Model) Cont’d</a:t>
            </a:r>
            <a:endParaRPr lang="en-IN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F50063-2221-EAEC-F0FA-CD11215EB9C0}"/>
              </a:ext>
            </a:extLst>
          </p:cNvPr>
          <p:cNvSpPr txBox="1"/>
          <p:nvPr/>
        </p:nvSpPr>
        <p:spPr>
          <a:xfrm>
            <a:off x="255272" y="1494828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i="0" dirty="0">
                <a:solidFill>
                  <a:srgbClr val="0070C0"/>
                </a:solidFill>
                <a:effectLst/>
                <a:latin typeface="Century Schoolbook" panose="02040604050505020304" pitchFamily="18" charset="0"/>
              </a:rPr>
              <a:t>4. System Testing Phase</a:t>
            </a:r>
            <a:endParaRPr lang="en-IN" sz="2400" dirty="0">
              <a:solidFill>
                <a:srgbClr val="0070C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AA5819-B804-8FE4-DB5D-3BA90F6402E8}"/>
              </a:ext>
            </a:extLst>
          </p:cNvPr>
          <p:cNvSpPr txBox="1"/>
          <p:nvPr/>
        </p:nvSpPr>
        <p:spPr>
          <a:xfrm>
            <a:off x="367032" y="2033645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Activities Performed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38EF7C-6594-9CD7-38C4-8290A295288D}"/>
              </a:ext>
            </a:extLst>
          </p:cNvPr>
          <p:cNvSpPr txBox="1"/>
          <p:nvPr/>
        </p:nvSpPr>
        <p:spPr>
          <a:xfrm>
            <a:off x="255272" y="2480129"/>
            <a:ext cx="8583928" cy="35704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AutoNum type="arabicPeriod"/>
            </a:pPr>
            <a:r>
              <a:rPr lang="en-US" dirty="0">
                <a:solidFill>
                  <a:srgbClr val="3A3A3A"/>
                </a:solidFill>
                <a:latin typeface="Comic Sans MS" panose="030F0702030302020204" pitchFamily="66" charset="0"/>
              </a:rPr>
              <a:t>Integrate the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unit tested code </a:t>
            </a:r>
            <a:r>
              <a:rPr lang="en-US" dirty="0">
                <a:solidFill>
                  <a:srgbClr val="3A3A3A"/>
                </a:solidFill>
                <a:latin typeface="Comic Sans MS" panose="030F0702030302020204" pitchFamily="66" charset="0"/>
              </a:rPr>
              <a:t>and test it to make sure it works as expected. 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AutoNum type="arabicPeriod"/>
            </a:pPr>
            <a:r>
              <a:rPr lang="en-US" dirty="0">
                <a:solidFill>
                  <a:srgbClr val="3A3A3A"/>
                </a:solidFill>
                <a:latin typeface="Comic Sans MS" panose="030F0702030302020204" pitchFamily="66" charset="0"/>
              </a:rPr>
              <a:t> Perform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all the testing </a:t>
            </a:r>
            <a:r>
              <a:rPr lang="en-US" dirty="0">
                <a:solidFill>
                  <a:srgbClr val="3A3A3A"/>
                </a:solidFill>
                <a:latin typeface="Comic Sans MS" panose="030F0702030302020204" pitchFamily="66" charset="0"/>
              </a:rPr>
              <a:t>activities (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Functional and non-functional</a:t>
            </a:r>
            <a:r>
              <a:rPr lang="en-US" dirty="0">
                <a:solidFill>
                  <a:srgbClr val="3A3A3A"/>
                </a:solidFill>
                <a:latin typeface="Comic Sans MS" panose="030F0702030302020204" pitchFamily="66" charset="0"/>
              </a:rPr>
              <a:t>) to ensure that the system meets the requirements.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3A3A3A"/>
                </a:solidFill>
                <a:latin typeface="Comic Sans MS" panose="030F0702030302020204" pitchFamily="66" charset="0"/>
              </a:rPr>
              <a:t>3. In case of any anomaly, report it.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3A3A3A"/>
                </a:solidFill>
                <a:latin typeface="Comic Sans MS" panose="030F0702030302020204" pitchFamily="66" charset="0"/>
              </a:rPr>
              <a:t>4. Track your progress on testing through tools like traceability metrics, ALM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solidFill>
                  <a:srgbClr val="3A3A3A"/>
                </a:solidFill>
                <a:latin typeface="Comic Sans MS" panose="030F0702030302020204" pitchFamily="66" charset="0"/>
              </a:rPr>
              <a:t>5. Report your testing activities.</a:t>
            </a:r>
            <a:endParaRPr lang="en-IN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pic>
        <p:nvPicPr>
          <p:cNvPr id="4098" name="Picture 2" descr="Guide To Writing A Software Test Document | DevCom Blog">
            <a:extLst>
              <a:ext uri="{FF2B5EF4-FFF2-40B4-BE49-F238E27FC236}">
                <a16:creationId xmlns:a16="http://schemas.microsoft.com/office/drawing/2014/main" id="{7A325949-6AB8-FDCC-2991-6D15C58FF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4529" y="1404242"/>
            <a:ext cx="3225391" cy="309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79D116-97C3-4DC4-50F6-5BDC7B88D574}"/>
              </a:ext>
            </a:extLst>
          </p:cNvPr>
          <p:cNvSpPr txBox="1"/>
          <p:nvPr/>
        </p:nvSpPr>
        <p:spPr>
          <a:xfrm>
            <a:off x="4323716" y="5681198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Deliverables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317D3F-1180-ED1A-39E7-5556E43E6369}"/>
              </a:ext>
            </a:extLst>
          </p:cNvPr>
          <p:cNvSpPr txBox="1"/>
          <p:nvPr/>
        </p:nvSpPr>
        <p:spPr>
          <a:xfrm>
            <a:off x="6351272" y="5578992"/>
            <a:ext cx="4276088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Test cases</a:t>
            </a:r>
            <a:b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Test reports</a:t>
            </a:r>
            <a:b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Defect reports</a:t>
            </a:r>
            <a:b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Updated matrices.</a:t>
            </a:r>
            <a:endParaRPr lang="en-IN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64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C88488-2D11-05E1-250C-5961FC83E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The activities involved in different phases (Waterfall Model) Cont’d</a:t>
            </a:r>
            <a:endParaRPr lang="en-IN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8CCAF5-A6F1-9E11-EF2B-2FB44DF10CEE}"/>
              </a:ext>
            </a:extLst>
          </p:cNvPr>
          <p:cNvSpPr txBox="1"/>
          <p:nvPr/>
        </p:nvSpPr>
        <p:spPr>
          <a:xfrm>
            <a:off x="255272" y="1880908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i="0" dirty="0">
                <a:solidFill>
                  <a:srgbClr val="0070C0"/>
                </a:solidFill>
                <a:effectLst/>
                <a:latin typeface="Century Schoolbook" panose="02040604050505020304" pitchFamily="18" charset="0"/>
              </a:rPr>
              <a:t>5. System Deployment</a:t>
            </a:r>
            <a:endParaRPr lang="en-IN" sz="2400" dirty="0">
              <a:solidFill>
                <a:srgbClr val="0070C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C0F44D-6D9D-2960-1BAC-F7764372DA04}"/>
              </a:ext>
            </a:extLst>
          </p:cNvPr>
          <p:cNvSpPr txBox="1"/>
          <p:nvPr/>
        </p:nvSpPr>
        <p:spPr>
          <a:xfrm>
            <a:off x="367032" y="2348127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Activities Performed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2EE8DA-7C95-2ACD-37A1-9B63B3F3E565}"/>
              </a:ext>
            </a:extLst>
          </p:cNvPr>
          <p:cNvSpPr txBox="1"/>
          <p:nvPr/>
        </p:nvSpPr>
        <p:spPr>
          <a:xfrm>
            <a:off x="367032" y="2730227"/>
            <a:ext cx="10880088" cy="2811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Comic Sans MS" panose="030F0702030302020204" pitchFamily="66" charset="0"/>
              </a:rPr>
              <a:t>1. Make sure that the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environment is up</a:t>
            </a:r>
            <a:br>
              <a:rPr lang="en-US" sz="2000" dirty="0">
                <a:latin typeface="Comic Sans MS" panose="030F0702030302020204" pitchFamily="66" charset="0"/>
              </a:rPr>
            </a:br>
            <a:r>
              <a:rPr lang="en-US" sz="2000" dirty="0">
                <a:latin typeface="Comic Sans MS" panose="030F0702030302020204" pitchFamily="66" charset="0"/>
              </a:rPr>
              <a:t>2. Make sure that there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are no </a:t>
            </a:r>
            <a:r>
              <a:rPr lang="en-US" sz="2000" dirty="0" err="1">
                <a:solidFill>
                  <a:srgbClr val="FF0000"/>
                </a:solidFill>
                <a:latin typeface="Comic Sans MS" panose="030F0702030302020204" pitchFamily="66" charset="0"/>
              </a:rPr>
              <a:t>sev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 defects </a:t>
            </a:r>
            <a:r>
              <a:rPr lang="en-US" sz="2000" dirty="0">
                <a:latin typeface="Comic Sans MS" panose="030F0702030302020204" pitchFamily="66" charset="0"/>
              </a:rPr>
              <a:t>open.</a:t>
            </a:r>
            <a:br>
              <a:rPr lang="en-US" sz="2000" dirty="0">
                <a:latin typeface="Comic Sans MS" panose="030F0702030302020204" pitchFamily="66" charset="0"/>
              </a:rPr>
            </a:br>
            <a:r>
              <a:rPr lang="en-US" sz="2000" dirty="0">
                <a:latin typeface="Comic Sans MS" panose="030F0702030302020204" pitchFamily="66" charset="0"/>
              </a:rPr>
              <a:t>3. Make sure that the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test exit criteria </a:t>
            </a:r>
            <a:r>
              <a:rPr lang="en-US" sz="2000" dirty="0">
                <a:latin typeface="Comic Sans MS" panose="030F0702030302020204" pitchFamily="66" charset="0"/>
              </a:rPr>
              <a:t>are met.</a:t>
            </a:r>
            <a:br>
              <a:rPr lang="en-US" sz="2000" dirty="0">
                <a:latin typeface="Comic Sans MS" panose="030F0702030302020204" pitchFamily="66" charset="0"/>
              </a:rPr>
            </a:br>
            <a:r>
              <a:rPr lang="en-US" sz="2000" dirty="0">
                <a:latin typeface="Comic Sans MS" panose="030F0702030302020204" pitchFamily="66" charset="0"/>
              </a:rPr>
              <a:t>4.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Deploy</a:t>
            </a:r>
            <a:r>
              <a:rPr lang="en-US" sz="2000" dirty="0">
                <a:latin typeface="Comic Sans MS" panose="030F0702030302020204" pitchFamily="66" charset="0"/>
              </a:rPr>
              <a:t> the application in the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respective environment</a:t>
            </a:r>
            <a:r>
              <a:rPr lang="en-US" sz="2000" dirty="0">
                <a:latin typeface="Comic Sans MS" panose="030F0702030302020204" pitchFamily="66" charset="0"/>
              </a:rPr>
              <a:t>.</a:t>
            </a:r>
            <a:br>
              <a:rPr lang="en-US" sz="2000" dirty="0">
                <a:latin typeface="Comic Sans MS" panose="030F0702030302020204" pitchFamily="66" charset="0"/>
              </a:rPr>
            </a:br>
            <a:r>
              <a:rPr lang="en-US" sz="2000" dirty="0">
                <a:latin typeface="Comic Sans MS" panose="030F0702030302020204" pitchFamily="66" charset="0"/>
              </a:rPr>
              <a:t>5. Perform a </a:t>
            </a:r>
            <a: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sanity check in the environment </a:t>
            </a:r>
            <a:r>
              <a:rPr lang="en-US" sz="2000" dirty="0">
                <a:latin typeface="Comic Sans MS" panose="030F0702030302020204" pitchFamily="66" charset="0"/>
              </a:rPr>
              <a:t>after the application is deployed to ensure the application does not break.</a:t>
            </a:r>
            <a:endParaRPr lang="en-IN" sz="20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26D5B9-BCE0-7FDD-D13C-898ABF0D7F5E}"/>
              </a:ext>
            </a:extLst>
          </p:cNvPr>
          <p:cNvSpPr txBox="1"/>
          <p:nvPr/>
        </p:nvSpPr>
        <p:spPr>
          <a:xfrm>
            <a:off x="438152" y="5744497"/>
            <a:ext cx="28651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Deliverables</a:t>
            </a:r>
            <a:endParaRPr lang="en-IN" sz="20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BF7871-DD64-55C7-45F3-A83525E2DE61}"/>
              </a:ext>
            </a:extLst>
          </p:cNvPr>
          <p:cNvSpPr txBox="1"/>
          <p:nvPr/>
        </p:nvSpPr>
        <p:spPr>
          <a:xfrm>
            <a:off x="2661920" y="5901973"/>
            <a:ext cx="6096000" cy="83099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User Manual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Environment definition / specification</a:t>
            </a:r>
            <a:endParaRPr lang="en-IN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17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C4062A1-F8F0-0645-718B-B922A5026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The activities involved in different phases (Waterfall Model) Cont’d</a:t>
            </a:r>
            <a:endParaRPr lang="en-IN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0B9709-6C14-93FF-E0A4-D2EBAE587F97}"/>
              </a:ext>
            </a:extLst>
          </p:cNvPr>
          <p:cNvSpPr txBox="1"/>
          <p:nvPr/>
        </p:nvSpPr>
        <p:spPr>
          <a:xfrm>
            <a:off x="184152" y="141496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i="0" dirty="0">
                <a:solidFill>
                  <a:srgbClr val="0070C0"/>
                </a:solidFill>
                <a:effectLst/>
                <a:latin typeface="Century Schoolbook" panose="02040604050505020304" pitchFamily="18" charset="0"/>
              </a:rPr>
              <a:t>6. System Maintenance</a:t>
            </a:r>
            <a:endParaRPr lang="en-IN" sz="2400" dirty="0">
              <a:solidFill>
                <a:srgbClr val="0070C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D0199-E585-4C45-2FC1-E2BF00586C48}"/>
              </a:ext>
            </a:extLst>
          </p:cNvPr>
          <p:cNvSpPr txBox="1"/>
          <p:nvPr/>
        </p:nvSpPr>
        <p:spPr>
          <a:xfrm>
            <a:off x="367032" y="1994496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Activities Performed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D9ABAC-7899-8F9E-F74E-364B62E1266B}"/>
              </a:ext>
            </a:extLst>
          </p:cNvPr>
          <p:cNvSpPr txBox="1"/>
          <p:nvPr/>
        </p:nvSpPr>
        <p:spPr>
          <a:xfrm>
            <a:off x="184152" y="2481696"/>
            <a:ext cx="1088008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latin typeface="Comic Sans MS" panose="030F0702030302020204" pitchFamily="66" charset="0"/>
              </a:rPr>
              <a:t>1. </a:t>
            </a:r>
            <a:r>
              <a:rPr lang="en-US" sz="2400" dirty="0">
                <a:latin typeface="Comic Sans MS" panose="030F0702030302020204" pitchFamily="66" charset="0"/>
              </a:rPr>
              <a:t>Make sure the application is running in the respective environment.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latin typeface="Comic Sans MS" panose="030F0702030302020204" pitchFamily="66" charset="0"/>
              </a:rPr>
              <a:t>2. In case the user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encounters and defect</a:t>
            </a:r>
            <a:r>
              <a:rPr lang="en-US" sz="2400" dirty="0">
                <a:latin typeface="Comic Sans MS" panose="030F0702030302020204" pitchFamily="66" charset="0"/>
              </a:rPr>
              <a:t>, make sure to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note and fix </a:t>
            </a:r>
            <a:r>
              <a:rPr lang="en-US" sz="2400" dirty="0">
                <a:latin typeface="Comic Sans MS" panose="030F0702030302020204" pitchFamily="66" charset="0"/>
              </a:rPr>
              <a:t>the issues faced.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latin typeface="Comic Sans MS" panose="030F0702030302020204" pitchFamily="66" charset="0"/>
              </a:rPr>
              <a:t>3. Incase any issue is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fixed, the updated code </a:t>
            </a:r>
            <a:r>
              <a:rPr lang="en-US" sz="2400" dirty="0">
                <a:latin typeface="Comic Sans MS" panose="030F0702030302020204" pitchFamily="66" charset="0"/>
              </a:rPr>
              <a:t>is deployed in the environment.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latin typeface="Comic Sans MS" panose="030F0702030302020204" pitchFamily="66" charset="0"/>
              </a:rPr>
              <a:t>4. The application is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always enhanced to incorporate </a:t>
            </a:r>
            <a:r>
              <a:rPr lang="en-US" sz="2400" dirty="0">
                <a:latin typeface="Comic Sans MS" panose="030F0702030302020204" pitchFamily="66" charset="0"/>
              </a:rPr>
              <a:t>more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features</a:t>
            </a:r>
            <a:r>
              <a:rPr lang="en-US" sz="2400" dirty="0">
                <a:latin typeface="Comic Sans MS" panose="030F0702030302020204" pitchFamily="66" charset="0"/>
              </a:rPr>
              <a:t>, and update the environment with the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latest features.</a:t>
            </a:r>
            <a:endParaRPr lang="en-IN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585B6E-C3BF-554D-3AC4-5DD8F5B83201}"/>
              </a:ext>
            </a:extLst>
          </p:cNvPr>
          <p:cNvSpPr txBox="1"/>
          <p:nvPr/>
        </p:nvSpPr>
        <p:spPr>
          <a:xfrm>
            <a:off x="438152" y="5744497"/>
            <a:ext cx="28651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Deliverables</a:t>
            </a:r>
            <a:endParaRPr lang="en-IN" sz="20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15DF9C-3B20-03D3-208C-751B132354A1}"/>
              </a:ext>
            </a:extLst>
          </p:cNvPr>
          <p:cNvSpPr txBox="1"/>
          <p:nvPr/>
        </p:nvSpPr>
        <p:spPr>
          <a:xfrm>
            <a:off x="2661920" y="5901973"/>
            <a:ext cx="6096000" cy="83099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A3A3A"/>
                </a:solidFill>
                <a:latin typeface="Comic Sans MS" panose="030F0702030302020204" pitchFamily="66" charset="0"/>
              </a:rPr>
              <a:t>List of production tickets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A3A3A"/>
                </a:solidFill>
                <a:latin typeface="Comic Sans MS" panose="030F0702030302020204" pitchFamily="66" charset="0"/>
              </a:rPr>
              <a:t>List of new features implemented.</a:t>
            </a:r>
            <a:endParaRPr lang="en-IN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8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48C48-0A5E-538F-FAA3-E0D5BD0E9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680" y="502919"/>
            <a:ext cx="10515600" cy="777241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  <a:latin typeface="Century Schoolbook" panose="02040604050505020304" pitchFamily="18" charset="0"/>
              </a:rPr>
              <a:t>When To Use </a:t>
            </a:r>
            <a:r>
              <a:rPr lang="en-US" sz="3600" dirty="0">
                <a:solidFill>
                  <a:srgbClr val="002060"/>
                </a:solidFill>
                <a:latin typeface="Century Schoolbook" panose="02040604050505020304" pitchFamily="18" charset="0"/>
              </a:rPr>
              <a:t>SDLC</a:t>
            </a:r>
            <a:r>
              <a:rPr lang="en-US" sz="4000" dirty="0">
                <a:solidFill>
                  <a:srgbClr val="002060"/>
                </a:solidFill>
                <a:latin typeface="Century Schoolbook" panose="02040604050505020304" pitchFamily="18" charset="0"/>
              </a:rPr>
              <a:t> Waterfall Model</a:t>
            </a:r>
            <a:endParaRPr lang="en-IN" sz="40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46223-504E-489C-12FA-C2505A16E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9705"/>
            <a:ext cx="10515600" cy="435133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Requirements are stable </a:t>
            </a:r>
            <a:r>
              <a:rPr lang="en-US" dirty="0">
                <a:latin typeface="Comic Sans MS" panose="030F0702030302020204" pitchFamily="66" charset="0"/>
              </a:rPr>
              <a:t>and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not changed </a:t>
            </a:r>
            <a:r>
              <a:rPr lang="en-US" dirty="0">
                <a:latin typeface="Comic Sans MS" panose="030F0702030302020204" pitchFamily="66" charset="0"/>
              </a:rPr>
              <a:t>frequently.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An application is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small.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environment</a:t>
            </a:r>
            <a:r>
              <a:rPr lang="en-US" dirty="0">
                <a:latin typeface="Comic Sans MS" panose="030F0702030302020204" pitchFamily="66" charset="0"/>
              </a:rPr>
              <a:t> is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stable.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tools and techniques </a:t>
            </a:r>
            <a:r>
              <a:rPr lang="en-US" dirty="0">
                <a:latin typeface="Comic Sans MS" panose="030F0702030302020204" pitchFamily="66" charset="0"/>
              </a:rPr>
              <a:t>used are stable and are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not dynamic.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Resources are well trained </a:t>
            </a:r>
            <a:r>
              <a:rPr lang="en-US" dirty="0">
                <a:latin typeface="Comic Sans MS" panose="030F0702030302020204" pitchFamily="66" charset="0"/>
              </a:rPr>
              <a:t>and available.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518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F3473-94E8-FF6C-4FEF-E23F742BA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84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  <a:latin typeface="Century Schoolbook" panose="02040604050505020304" pitchFamily="18" charset="0"/>
              </a:rPr>
              <a:t>The advantages of using the Waterfall model</a:t>
            </a:r>
            <a:endParaRPr lang="en-IN" sz="40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7A095-4A9E-8583-7B79-3BFEBD3E7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1720" y="1327149"/>
            <a:ext cx="10515600" cy="5165725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Simple and easy </a:t>
            </a:r>
            <a:r>
              <a:rPr lang="en-US" dirty="0">
                <a:latin typeface="Comic Sans MS" panose="030F0702030302020204" pitchFamily="66" charset="0"/>
              </a:rPr>
              <a:t>to understand and use.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For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smaller projects</a:t>
            </a:r>
            <a:r>
              <a:rPr lang="en-US" dirty="0">
                <a:latin typeface="Comic Sans MS" panose="030F0702030302020204" pitchFamily="66" charset="0"/>
              </a:rPr>
              <a:t>, the waterfall model works well and yields the appropriate results.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Since 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phases are rigid and precise</a:t>
            </a:r>
            <a:r>
              <a:rPr lang="en-US" dirty="0">
                <a:latin typeface="Comic Sans MS" panose="030F0702030302020204" pitchFamily="66" charset="0"/>
              </a:rPr>
              <a:t>, one phase is done one at a time. It is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easy to maintain</a:t>
            </a:r>
            <a:r>
              <a:rPr lang="en-US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entry and exit criteria </a:t>
            </a:r>
            <a:r>
              <a:rPr lang="en-US" dirty="0">
                <a:latin typeface="Comic Sans MS" panose="030F0702030302020204" pitchFamily="66" charset="0"/>
              </a:rPr>
              <a:t>are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well defined</a:t>
            </a:r>
            <a:r>
              <a:rPr lang="en-US" dirty="0">
                <a:latin typeface="Comic Sans MS" panose="030F0702030302020204" pitchFamily="66" charset="0"/>
              </a:rPr>
              <a:t>, so it is easy and systematic to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proceed with quality</a:t>
            </a:r>
            <a:r>
              <a:rPr lang="en-US" dirty="0">
                <a:latin typeface="Comic Sans MS" panose="030F0702030302020204" pitchFamily="66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Comic Sans MS" panose="030F0702030302020204" pitchFamily="66" charset="0"/>
              </a:rPr>
              <a:t>Results are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</a:rPr>
              <a:t>well documented</a:t>
            </a:r>
            <a:r>
              <a:rPr lang="en-US" dirty="0">
                <a:latin typeface="Comic Sans MS" panose="030F0702030302020204" pitchFamily="66" charset="0"/>
              </a:rPr>
              <a:t>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209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56D28-EFA3-2A09-2088-EC4713894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4959"/>
            <a:ext cx="10515600" cy="732155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Century Schoolbook" panose="02040604050505020304" pitchFamily="18" charset="0"/>
              </a:rPr>
              <a:t>Disadvantages of using Waterfall model</a:t>
            </a:r>
            <a:endParaRPr lang="en-IN" sz="36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1F86F-3355-30C3-BCCD-D3609DD5A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7114"/>
            <a:ext cx="10805160" cy="5597526"/>
          </a:xfrm>
        </p:spPr>
        <p:txBody>
          <a:bodyPr>
            <a:normAutofit fontScale="70000" lnSpcReduction="20000"/>
          </a:bodyPr>
          <a:lstStyle/>
          <a:p>
            <a:pPr algn="just">
              <a:lnSpc>
                <a:spcPct val="160000"/>
              </a:lnSpc>
            </a:pP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Cannot adopt the changes in requirements</a:t>
            </a:r>
          </a:p>
          <a:p>
            <a:pPr algn="just">
              <a:lnSpc>
                <a:spcPct val="160000"/>
              </a:lnSpc>
            </a:pP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It becomes very difficult to move back to the phase. </a:t>
            </a:r>
          </a:p>
          <a:p>
            <a:pPr algn="just">
              <a:lnSpc>
                <a:spcPct val="160000"/>
              </a:lnSpc>
            </a:pP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Delivery of 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final product is late </a:t>
            </a: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as there is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no prototype </a:t>
            </a: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that is demonstrated immediately.</a:t>
            </a:r>
          </a:p>
          <a:p>
            <a:pPr algn="just">
              <a:lnSpc>
                <a:spcPct val="160000"/>
              </a:lnSpc>
            </a:pP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For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bigger and more complex </a:t>
            </a: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projects, this model is not good as 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risk factor </a:t>
            </a: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is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higher.</a:t>
            </a:r>
          </a:p>
          <a:p>
            <a:pPr algn="just">
              <a:lnSpc>
                <a:spcPct val="160000"/>
              </a:lnSpc>
            </a:pP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Not suitable for projects </a:t>
            </a: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where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requirements are changed </a:t>
            </a: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frequently.</a:t>
            </a:r>
          </a:p>
          <a:p>
            <a:pPr algn="just">
              <a:lnSpc>
                <a:spcPct val="160000"/>
              </a:lnSpc>
            </a:pP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Does not work for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long and ongoing </a:t>
            </a: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projects.</a:t>
            </a:r>
          </a:p>
          <a:p>
            <a:pPr algn="just">
              <a:lnSpc>
                <a:spcPct val="160000"/>
              </a:lnSpc>
            </a:pP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Since 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testing is done at a later stage</a:t>
            </a: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, it does not allow identifying the challenges and risks in the earlier phase. Hence, the </a:t>
            </a:r>
            <a:r>
              <a:rPr lang="en-US" dirty="0">
                <a:solidFill>
                  <a:srgbClr val="0070C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risk mitigation </a:t>
            </a:r>
            <a:r>
              <a:rPr lang="en-US" dirty="0">
                <a:latin typeface="Comic Sans MS" panose="030F0702030302020204" pitchFamily="66" charset="0"/>
                <a:cs typeface="Times New Roman" panose="02020603050405020304" pitchFamily="18" charset="0"/>
              </a:rPr>
              <a:t>strategy is difficult to prepare.</a:t>
            </a:r>
            <a:endParaRPr lang="en-IN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286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3E5EC-4415-3D93-3A18-1F8F24A8F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840" y="18255"/>
            <a:ext cx="10515600" cy="875825"/>
          </a:xfrm>
        </p:spPr>
        <p:txBody>
          <a:bodyPr/>
          <a:lstStyle/>
          <a:p>
            <a:pPr algn="ctr"/>
            <a:r>
              <a:rPr lang="en-IN" sz="4800" b="1" dirty="0">
                <a:solidFill>
                  <a:srgbClr val="002060"/>
                </a:solidFill>
              </a:rPr>
              <a:t>V </a:t>
            </a:r>
            <a:r>
              <a:rPr lang="en-IN" b="1" dirty="0">
                <a:solidFill>
                  <a:srgbClr val="002060"/>
                </a:solidFill>
              </a:rPr>
              <a:t>–Model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38427-CA3A-F7DA-4BFA-5788B7AB5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60" y="1222366"/>
            <a:ext cx="11313160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omic Sans MS" panose="030F0702030302020204" pitchFamily="66" charset="0"/>
              </a:rPr>
              <a:t>V model is one of the </a:t>
            </a:r>
            <a:r>
              <a:rPr lang="en-US" sz="2400" dirty="0">
                <a:solidFill>
                  <a:srgbClr val="0070C0"/>
                </a:solidFill>
                <a:latin typeface="Comic Sans MS" panose="030F0702030302020204" pitchFamily="66" charset="0"/>
              </a:rPr>
              <a:t>most widely </a:t>
            </a:r>
            <a:r>
              <a:rPr lang="en-US" sz="2400" dirty="0">
                <a:latin typeface="Comic Sans MS" panose="030F0702030302020204" pitchFamily="66" charset="0"/>
              </a:rPr>
              <a:t>used software development processes.</a:t>
            </a:r>
          </a:p>
          <a:p>
            <a:r>
              <a:rPr lang="en-US" sz="2400" dirty="0">
                <a:latin typeface="Comic Sans MS" panose="030F0702030302020204" pitchFamily="66" charset="0"/>
              </a:rPr>
              <a:t>V model is also called a </a:t>
            </a:r>
            <a:r>
              <a:rPr lang="en-US" sz="2400" dirty="0">
                <a:solidFill>
                  <a:srgbClr val="0070C0"/>
                </a:solidFill>
                <a:latin typeface="Comic Sans MS" panose="030F0702030302020204" pitchFamily="66" charset="0"/>
              </a:rPr>
              <a:t>verification and validation </a:t>
            </a:r>
            <a:r>
              <a:rPr lang="en-US" sz="2400" dirty="0">
                <a:latin typeface="Comic Sans MS" panose="030F0702030302020204" pitchFamily="66" charset="0"/>
              </a:rPr>
              <a:t>model.</a:t>
            </a:r>
            <a:endParaRPr lang="en-IN" sz="2400" dirty="0">
              <a:latin typeface="Comic Sans MS" panose="030F0702030302020204" pitchFamily="66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4C134-9ED7-3E2C-EFDA-5C749F61B1D7}"/>
              </a:ext>
            </a:extLst>
          </p:cNvPr>
          <p:cNvSpPr txBox="1"/>
          <p:nvPr/>
        </p:nvSpPr>
        <p:spPr>
          <a:xfrm>
            <a:off x="995680" y="2208798"/>
            <a:ext cx="10058400" cy="3426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sz="2000" b="1" i="1" dirty="0">
                <a:solidFill>
                  <a:srgbClr val="C00000"/>
                </a:solidFill>
                <a:effectLst/>
                <a:latin typeface="Comic Sans MS" panose="030F0702030302020204" pitchFamily="66" charset="0"/>
              </a:rPr>
              <a:t>Verification</a:t>
            </a:r>
            <a:r>
              <a:rPr lang="en-US" sz="2000" b="1" i="0" dirty="0">
                <a:solidFill>
                  <a:srgbClr val="C00000"/>
                </a:solidFill>
                <a:effectLst/>
                <a:latin typeface="Comic Sans MS" panose="030F0702030302020204" pitchFamily="66" charset="0"/>
              </a:rPr>
              <a:t>:</a:t>
            </a:r>
            <a:r>
              <a:rPr lang="en-US" sz="20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 Verification is a </a:t>
            </a:r>
            <a:r>
              <a:rPr lang="en-US" sz="2000" b="0" i="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static analysis </a:t>
            </a:r>
            <a:r>
              <a:rPr lang="en-US" sz="20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technique. In this technique, testing is done without executing the code. Examples include – </a:t>
            </a:r>
            <a:r>
              <a:rPr lang="en-US" sz="2000" b="0" i="0" dirty="0">
                <a:solidFill>
                  <a:srgbClr val="C00000"/>
                </a:solidFill>
                <a:effectLst/>
                <a:latin typeface="Comic Sans MS" panose="030F0702030302020204" pitchFamily="66" charset="0"/>
              </a:rPr>
              <a:t>Reviews, Inspection, and walkthroughs.</a:t>
            </a: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endParaRPr lang="en-US" sz="2000" b="0" i="0" dirty="0">
              <a:solidFill>
                <a:srgbClr val="3A3A3A"/>
              </a:solidFill>
              <a:effectLst/>
              <a:latin typeface="Comic Sans MS" panose="030F0702030302020204" pitchFamily="66" charset="0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n-US" sz="2000" b="1" i="1" dirty="0">
                <a:solidFill>
                  <a:srgbClr val="C00000"/>
                </a:solidFill>
                <a:effectLst/>
                <a:latin typeface="Comic Sans MS" panose="030F0702030302020204" pitchFamily="66" charset="0"/>
              </a:rPr>
              <a:t>Validation</a:t>
            </a:r>
            <a:r>
              <a:rPr lang="en-US" sz="2000" b="1" i="0" dirty="0">
                <a:solidFill>
                  <a:srgbClr val="C00000"/>
                </a:solidFill>
                <a:effectLst/>
                <a:latin typeface="Comic Sans MS" panose="030F0702030302020204" pitchFamily="66" charset="0"/>
              </a:rPr>
              <a:t>:</a:t>
            </a:r>
            <a:r>
              <a:rPr lang="en-US" sz="2000" b="0" i="0" dirty="0">
                <a:solidFill>
                  <a:srgbClr val="C00000"/>
                </a:solidFill>
                <a:effectLst/>
                <a:latin typeface="Comic Sans MS" panose="030F0702030302020204" pitchFamily="66" charset="0"/>
              </a:rPr>
              <a:t> </a:t>
            </a:r>
            <a:r>
              <a:rPr lang="en-US" sz="20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Validation is a </a:t>
            </a:r>
            <a:r>
              <a:rPr lang="en-US" sz="2000" b="0" i="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dynamic analysis </a:t>
            </a:r>
            <a:r>
              <a:rPr lang="en-US" sz="20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technique where testing is done by executing the code. Examples include functional and </a:t>
            </a:r>
            <a:r>
              <a:rPr lang="en-US" sz="2000" b="0" i="0" dirty="0">
                <a:solidFill>
                  <a:srgbClr val="C00000"/>
                </a:solidFill>
                <a:effectLst/>
                <a:latin typeface="Comic Sans MS" panose="030F0702030302020204" pitchFamily="66" charset="0"/>
              </a:rPr>
              <a:t>non-functional testing techniques.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DA7801-67A3-ED18-FE8D-D824FFEE7738}"/>
              </a:ext>
            </a:extLst>
          </p:cNvPr>
          <p:cNvSpPr txBox="1"/>
          <p:nvPr/>
        </p:nvSpPr>
        <p:spPr>
          <a:xfrm>
            <a:off x="937260" y="5791069"/>
            <a:ext cx="10175240" cy="83099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There is no discrete </a:t>
            </a:r>
            <a:r>
              <a:rPr lang="en-US" sz="2400" b="0" i="0" dirty="0">
                <a:solidFill>
                  <a:srgbClr val="C00000"/>
                </a:solidFill>
                <a:effectLst/>
                <a:latin typeface="Comic Sans MS" panose="030F0702030302020204" pitchFamily="66" charset="0"/>
              </a:rPr>
              <a:t>phase called Testing</a:t>
            </a:r>
            <a:r>
              <a:rPr lang="en-US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, rather, testing starts right from the requirement phase.</a:t>
            </a:r>
            <a:endParaRPr lang="en-IN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04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FF050E-7A10-D848-2F8E-DE7F2FB63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280" y="0"/>
            <a:ext cx="10007600" cy="642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82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F137-88EF-3ECA-2844-A30B3A1CC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When To Use The V Model</a:t>
            </a:r>
            <a:br>
              <a:rPr lang="en-US" b="1" i="0" dirty="0">
                <a:solidFill>
                  <a:srgbClr val="3A3A3A"/>
                </a:solidFill>
                <a:effectLst/>
                <a:latin typeface="Work Sans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E202A-F95C-2581-82D6-87BE08BAE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55975"/>
          </a:xfrm>
        </p:spPr>
        <p:txBody>
          <a:bodyPr/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The requirement is well-defined</a:t>
            </a:r>
            <a:r>
              <a:rPr lang="en-US" b="0" i="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 and not ambiguous.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Acceptance criteria </a:t>
            </a:r>
            <a:r>
              <a:rPr lang="en-US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are well defined.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The project is </a:t>
            </a:r>
            <a:r>
              <a:rPr lang="en-US" b="0" i="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short to medium </a:t>
            </a:r>
            <a:r>
              <a:rPr lang="en-US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in size.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The </a:t>
            </a:r>
            <a:r>
              <a:rPr lang="en-US" b="0" i="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technology and tools </a:t>
            </a:r>
            <a:r>
              <a:rPr lang="en-US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used are </a:t>
            </a:r>
            <a:r>
              <a:rPr lang="en-US" b="0" i="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not dynamic</a:t>
            </a:r>
            <a:r>
              <a:rPr lang="en-US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0708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04C128D-3BEF-74BA-8063-7C8E94498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" y="23304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  <a:latin typeface="Century Schoolbook" panose="02040604050505020304" pitchFamily="18" charset="0"/>
              </a:rPr>
              <a:t>The advantages of using the V-Model</a:t>
            </a:r>
            <a:endParaRPr lang="en-IN" sz="40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EBCD8B-3DF7-7866-E5C0-C3E600668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0640" y="1487488"/>
            <a:ext cx="9570720" cy="4351338"/>
          </a:xfrm>
        </p:spPr>
        <p:txBody>
          <a:bodyPr>
            <a:normAutofit/>
          </a:bodyPr>
          <a:lstStyle/>
          <a:p>
            <a:pPr marL="0" algn="just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Development and progress are </a:t>
            </a:r>
            <a:r>
              <a:rPr lang="en-US" sz="2400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very organized </a:t>
            </a:r>
            <a:r>
              <a:rPr lang="en-US" sz="2400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and systematic.</a:t>
            </a:r>
            <a:endParaRPr lang="en-IN" sz="2400" b="0" i="0" u="none" strike="noStrike" dirty="0">
              <a:effectLst/>
              <a:latin typeface="Comic Sans MS" panose="030F0702030302020204" pitchFamily="66" charset="0"/>
            </a:endParaRPr>
          </a:p>
          <a:p>
            <a:pPr marL="0" algn="just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Works </a:t>
            </a:r>
            <a:r>
              <a:rPr lang="en-US" sz="2400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well for smaller to medium-sized </a:t>
            </a:r>
            <a:r>
              <a:rPr lang="en-US" sz="2400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projects.</a:t>
            </a:r>
            <a:endParaRPr lang="en-IN" sz="2400" b="0" i="0" u="none" strike="noStrike" dirty="0">
              <a:effectLst/>
              <a:latin typeface="Comic Sans MS" panose="030F0702030302020204" pitchFamily="66" charset="0"/>
            </a:endParaRPr>
          </a:p>
          <a:p>
            <a:pPr marL="0" algn="just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Testing starts from the beginning, </a:t>
            </a:r>
            <a:r>
              <a:rPr lang="en-US" sz="2400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so ambiguities </a:t>
            </a:r>
            <a:r>
              <a:rPr lang="en-US" sz="2400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are </a:t>
            </a:r>
            <a:r>
              <a:rPr lang="en-US" sz="2400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identified from the beginning</a:t>
            </a:r>
            <a:r>
              <a:rPr lang="en-US" sz="2400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.</a:t>
            </a:r>
            <a:endParaRPr lang="en-IN" sz="2400" b="0" i="0" u="none" strike="noStrike" dirty="0">
              <a:effectLst/>
              <a:latin typeface="Comic Sans MS" panose="030F0702030302020204" pitchFamily="66" charset="0"/>
            </a:endParaRPr>
          </a:p>
          <a:p>
            <a:pPr marL="0" algn="just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400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Easy to manage as each phase </a:t>
            </a:r>
            <a:r>
              <a:rPr lang="en-US" sz="2400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has </a:t>
            </a:r>
            <a:r>
              <a:rPr lang="en-US" sz="2400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well-defined objectives </a:t>
            </a:r>
            <a:r>
              <a:rPr lang="en-US" sz="2400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and goals.</a:t>
            </a:r>
            <a:endParaRPr lang="en-IN" sz="2400" b="0" i="0" u="none" strike="noStrike" dirty="0">
              <a:effectLst/>
              <a:latin typeface="Comic Sans MS" panose="030F0702030302020204" pitchFamily="66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176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C5520-0FB6-3D14-704A-A5117DBA5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605"/>
            <a:ext cx="10515600" cy="813435"/>
          </a:xfrm>
        </p:spPr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Software Process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FFE53-9F86-3B96-A69E-10A41B4A1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111090"/>
            <a:ext cx="11724640" cy="5005229"/>
          </a:xfrm>
        </p:spPr>
        <p:txBody>
          <a:bodyPr/>
          <a:lstStyle/>
          <a:p>
            <a:pPr algn="just"/>
            <a:r>
              <a:rPr lang="en-US" dirty="0">
                <a:latin typeface="Comic Sans MS" panose="030F0702030302020204" pitchFamily="66" charset="0"/>
              </a:rPr>
              <a:t>A </a:t>
            </a:r>
            <a:r>
              <a:rPr lang="en-US" dirty="0">
                <a:solidFill>
                  <a:srgbClr val="00B0F0"/>
                </a:solidFill>
                <a:latin typeface="Comic Sans MS" panose="030F0702030302020204" pitchFamily="66" charset="0"/>
              </a:rPr>
              <a:t>software process model </a:t>
            </a:r>
            <a:r>
              <a:rPr lang="en-US" dirty="0">
                <a:latin typeface="Comic Sans MS" panose="030F0702030302020204" pitchFamily="66" charset="0"/>
              </a:rPr>
              <a:t>is an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abstraction</a:t>
            </a:r>
            <a:r>
              <a:rPr lang="en-US" dirty="0">
                <a:latin typeface="Comic Sans MS" panose="030F0702030302020204" pitchFamily="66" charset="0"/>
              </a:rPr>
              <a:t> of the software development process.</a:t>
            </a:r>
            <a:endParaRPr lang="en-IN" dirty="0">
              <a:latin typeface="Comic Sans MS" panose="030F0702030302020204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3F31D3-EF65-5D03-CF60-8F00AAB2D3A3}"/>
              </a:ext>
            </a:extLst>
          </p:cNvPr>
          <p:cNvSpPr txBox="1"/>
          <p:nvPr/>
        </p:nvSpPr>
        <p:spPr>
          <a:xfrm>
            <a:off x="838200" y="2447733"/>
            <a:ext cx="10302240" cy="2985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A model will define the following:</a:t>
            </a:r>
          </a:p>
          <a:p>
            <a:pPr algn="l"/>
            <a:endParaRPr lang="en-US" sz="2400" b="0" i="0" dirty="0">
              <a:solidFill>
                <a:srgbClr val="002060"/>
              </a:solidFill>
              <a:effectLst/>
              <a:latin typeface="Century Schoolbook" panose="02040604050505020304" pitchFamily="18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The tasks to be performed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The input and output of each task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The pre and post-conditions for each task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The flow and sequence of each 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7B8D43-E50D-10CC-1CDB-E5B86784FB43}"/>
              </a:ext>
            </a:extLst>
          </p:cNvPr>
          <p:cNvSpPr/>
          <p:nvPr/>
        </p:nvSpPr>
        <p:spPr>
          <a:xfrm>
            <a:off x="7416800" y="2052320"/>
            <a:ext cx="4541520" cy="3381167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0" i="0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The goal of a software process model is to guide controlling and coordinating the tasks to achieve the end product and objectives as effectively as possible.</a:t>
            </a:r>
            <a:r>
              <a:rPr lang="en-US" b="0" i="0" dirty="0">
                <a:solidFill>
                  <a:srgbClr val="3D3D4E"/>
                </a:solidFill>
                <a:effectLst/>
                <a:latin typeface="Droid Serif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201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D604A2D-3D6B-767E-AC21-F45F508D6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560" y="782319"/>
            <a:ext cx="10515600" cy="732155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Century Schoolbook" panose="02040604050505020304" pitchFamily="18" charset="0"/>
              </a:rPr>
              <a:t>Disadvantages of using V Model</a:t>
            </a:r>
            <a:endParaRPr lang="en-IN" sz="36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691429-B5C2-0E6C-1DD9-C39BE9A9E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427095"/>
          </a:xfrm>
        </p:spPr>
        <p:txBody>
          <a:bodyPr>
            <a:normAutofit lnSpcReduction="10000"/>
          </a:bodyPr>
          <a:lstStyle/>
          <a:p>
            <a:pPr marL="0" algn="just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Not suitable </a:t>
            </a:r>
            <a:r>
              <a:rPr lang="en-US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for </a:t>
            </a:r>
            <a:r>
              <a:rPr lang="en-US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bigger and more complex </a:t>
            </a:r>
            <a:r>
              <a:rPr lang="en-US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projects</a:t>
            </a:r>
          </a:p>
          <a:p>
            <a:pPr marL="0" algn="just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Not suitable if the </a:t>
            </a:r>
            <a:r>
              <a:rPr lang="en-US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requirements are not consistent</a:t>
            </a:r>
            <a:r>
              <a:rPr lang="en-US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.</a:t>
            </a:r>
            <a:endParaRPr lang="en-IN" dirty="0">
              <a:latin typeface="Comic Sans MS" panose="030F0702030302020204" pitchFamily="66" charset="0"/>
            </a:endParaRPr>
          </a:p>
          <a:p>
            <a:pPr marL="0" algn="just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No working software is produced in </a:t>
            </a:r>
            <a:r>
              <a:rPr lang="en-US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the intermediate stage</a:t>
            </a:r>
            <a:r>
              <a:rPr lang="en-US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.</a:t>
            </a:r>
            <a:endParaRPr lang="en-IN" b="0" i="0" u="none" strike="noStrike" dirty="0">
              <a:effectLst/>
              <a:latin typeface="Comic Sans MS" panose="030F0702030302020204" pitchFamily="66" charset="0"/>
            </a:endParaRPr>
          </a:p>
          <a:p>
            <a:pPr marL="0" algn="just" rtl="0" eaLnBrk="1" fontAlgn="t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No provision </a:t>
            </a:r>
            <a:r>
              <a:rPr lang="en-US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for doing </a:t>
            </a:r>
            <a:r>
              <a:rPr lang="en-US" b="0" i="0" u="none" strike="noStrike" kern="1200" dirty="0">
                <a:solidFill>
                  <a:srgbClr val="0070C0"/>
                </a:solidFill>
                <a:effectLst/>
                <a:latin typeface="Comic Sans MS" panose="030F0702030302020204" pitchFamily="66" charset="0"/>
              </a:rPr>
              <a:t>risk analysis, so uncertainty </a:t>
            </a:r>
            <a:r>
              <a:rPr lang="en-US" b="0" i="0" u="none" strike="noStrike" kern="120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and risks are there.</a:t>
            </a:r>
            <a:endParaRPr lang="en-IN" b="0" i="0" u="none" strike="noStrike" dirty="0">
              <a:effectLst/>
              <a:latin typeface="Comic Sans MS" panose="030F0702030302020204" pitchFamily="66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7825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7DC76-D02C-002F-1D0F-B0DC24DB6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169D6-EEFA-9AD5-A6A4-AD2820D29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9556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230AC-3814-A204-D193-133AD07D6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920" y="365125"/>
            <a:ext cx="1105408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2060"/>
                </a:solidFill>
                <a:latin typeface="Century Schoolbook" panose="02040604050505020304" pitchFamily="18" charset="0"/>
              </a:rPr>
              <a:t>Software Development Life Cycle Models (SDLC)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8A127-FD76-F1BB-F5EF-E24D88C58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800" y="1845945"/>
            <a:ext cx="5984240" cy="4351338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lang="en-IN" sz="3600" dirty="0">
                <a:latin typeface="Comic Sans MS" panose="030F0702030302020204" pitchFamily="66" charset="0"/>
              </a:rPr>
              <a:t>Waterfall model</a:t>
            </a:r>
          </a:p>
          <a:p>
            <a:pPr>
              <a:spcAft>
                <a:spcPts val="600"/>
              </a:spcAft>
            </a:pPr>
            <a:r>
              <a:rPr lang="en-IN" sz="3600" dirty="0">
                <a:latin typeface="Comic Sans MS" panose="030F0702030302020204" pitchFamily="66" charset="0"/>
              </a:rPr>
              <a:t>V model</a:t>
            </a:r>
          </a:p>
          <a:p>
            <a:pPr>
              <a:spcAft>
                <a:spcPts val="600"/>
              </a:spcAft>
            </a:pPr>
            <a:r>
              <a:rPr lang="en-IN" sz="3600" dirty="0">
                <a:latin typeface="Comic Sans MS" panose="030F0702030302020204" pitchFamily="66" charset="0"/>
              </a:rPr>
              <a:t>Incremental model</a:t>
            </a:r>
          </a:p>
          <a:p>
            <a:pPr>
              <a:spcAft>
                <a:spcPts val="600"/>
              </a:spcAft>
            </a:pPr>
            <a:r>
              <a:rPr lang="en-IN" sz="3600" dirty="0">
                <a:latin typeface="Comic Sans MS" panose="030F0702030302020204" pitchFamily="66" charset="0"/>
              </a:rPr>
              <a:t>RAD model</a:t>
            </a:r>
          </a:p>
          <a:p>
            <a:pPr>
              <a:spcAft>
                <a:spcPts val="600"/>
              </a:spcAft>
            </a:pPr>
            <a:r>
              <a:rPr lang="en-IN" sz="3600" dirty="0">
                <a:latin typeface="Comic Sans MS" panose="030F0702030302020204" pitchFamily="66" charset="0"/>
              </a:rPr>
              <a:t>Agile model</a:t>
            </a:r>
          </a:p>
          <a:p>
            <a:pPr>
              <a:spcAft>
                <a:spcPts val="600"/>
              </a:spcAft>
            </a:pPr>
            <a:r>
              <a:rPr lang="en-IN" sz="3600" dirty="0">
                <a:latin typeface="Comic Sans MS" panose="030F0702030302020204" pitchFamily="66" charset="0"/>
              </a:rPr>
              <a:t>Iterative model</a:t>
            </a:r>
          </a:p>
          <a:p>
            <a:pPr>
              <a:spcAft>
                <a:spcPts val="600"/>
              </a:spcAft>
            </a:pPr>
            <a:r>
              <a:rPr lang="en-IN" sz="3600" dirty="0">
                <a:latin typeface="Comic Sans MS" panose="030F0702030302020204" pitchFamily="66" charset="0"/>
              </a:rPr>
              <a:t>Prototype model</a:t>
            </a:r>
          </a:p>
          <a:p>
            <a:pPr>
              <a:spcAft>
                <a:spcPts val="600"/>
              </a:spcAft>
            </a:pPr>
            <a:r>
              <a:rPr lang="en-IN" sz="3600" dirty="0">
                <a:latin typeface="Comic Sans MS" panose="030F0702030302020204" pitchFamily="66" charset="0"/>
              </a:rPr>
              <a:t>Spiral model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338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0A576-B861-DD68-6A5D-41A1744C3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002060"/>
                </a:solidFill>
                <a:latin typeface="Century Schoolbook" panose="02040604050505020304" pitchFamily="18" charset="0"/>
              </a:rPr>
              <a:t>Factors in choosing a software process Models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8A0416A-6E31-F7E4-32A5-EB180C0DC6F5}"/>
              </a:ext>
            </a:extLst>
          </p:cNvPr>
          <p:cNvSpPr/>
          <p:nvPr/>
        </p:nvSpPr>
        <p:spPr>
          <a:xfrm>
            <a:off x="1214118" y="2100660"/>
            <a:ext cx="3647440" cy="714216"/>
          </a:xfrm>
          <a:prstGeom prst="roundRect">
            <a:avLst/>
          </a:prstGeom>
          <a:solidFill>
            <a:srgbClr val="6A0BB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omic Sans MS" panose="030F0702030302020204" pitchFamily="66" charset="0"/>
              </a:rPr>
              <a:t>Project Requirements</a:t>
            </a:r>
          </a:p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9D4C77D-B5FF-A143-69C0-F539192D84D9}"/>
              </a:ext>
            </a:extLst>
          </p:cNvPr>
          <p:cNvSpPr/>
          <p:nvPr/>
        </p:nvSpPr>
        <p:spPr>
          <a:xfrm>
            <a:off x="1198880" y="3087292"/>
            <a:ext cx="3672839" cy="714216"/>
          </a:xfrm>
          <a:prstGeom prst="roundRect">
            <a:avLst/>
          </a:prstGeom>
          <a:solidFill>
            <a:srgbClr val="BEC8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omic Sans MS" panose="030F0702030302020204" pitchFamily="66" charset="0"/>
              </a:rPr>
              <a:t>Project Size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232138D-EC98-61D0-704D-4187E7244027}"/>
              </a:ext>
            </a:extLst>
          </p:cNvPr>
          <p:cNvSpPr/>
          <p:nvPr/>
        </p:nvSpPr>
        <p:spPr>
          <a:xfrm>
            <a:off x="7731760" y="2012236"/>
            <a:ext cx="3413758" cy="65984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omic Sans MS" panose="030F0702030302020204" pitchFamily="66" charset="0"/>
              </a:rPr>
              <a:t>Cost of delay</a:t>
            </a:r>
          </a:p>
          <a:p>
            <a:pPr algn="ctr"/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24AACCC-1522-8258-2503-C97878CE9867}"/>
              </a:ext>
            </a:extLst>
          </p:cNvPr>
          <p:cNvSpPr/>
          <p:nvPr/>
        </p:nvSpPr>
        <p:spPr>
          <a:xfrm>
            <a:off x="7802880" y="3661450"/>
            <a:ext cx="3342638" cy="659844"/>
          </a:xfrm>
          <a:prstGeom prst="roundRect">
            <a:avLst/>
          </a:prstGeom>
          <a:solidFill>
            <a:srgbClr val="E85E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omic Sans MS" panose="030F0702030302020204" pitchFamily="66" charset="0"/>
              </a:rPr>
              <a:t>Customer involvement</a:t>
            </a:r>
          </a:p>
          <a:p>
            <a:pPr algn="ctr"/>
            <a:endParaRPr lang="en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F2E1B4F-9360-AE95-3370-B25E86161168}"/>
              </a:ext>
            </a:extLst>
          </p:cNvPr>
          <p:cNvSpPr/>
          <p:nvPr/>
        </p:nvSpPr>
        <p:spPr>
          <a:xfrm>
            <a:off x="1214117" y="4251960"/>
            <a:ext cx="3657601" cy="664368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omic Sans MS" panose="030F0702030302020204" pitchFamily="66" charset="0"/>
              </a:rPr>
              <a:t>Project Complexity</a:t>
            </a:r>
          </a:p>
          <a:p>
            <a:pPr algn="ctr"/>
            <a:endParaRPr lang="en-IN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CBCBDD3-3932-E9F8-F20A-F061E2C762A7}"/>
              </a:ext>
            </a:extLst>
          </p:cNvPr>
          <p:cNvSpPr/>
          <p:nvPr/>
        </p:nvSpPr>
        <p:spPr>
          <a:xfrm>
            <a:off x="1198880" y="5269072"/>
            <a:ext cx="3647440" cy="66436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Comic Sans MS" panose="030F0702030302020204" pitchFamily="66" charset="0"/>
            </a:endParaRPr>
          </a:p>
          <a:p>
            <a:pPr algn="ctr"/>
            <a:r>
              <a:rPr lang="en-IN" dirty="0">
                <a:latin typeface="Comic Sans MS" panose="030F0702030302020204" pitchFamily="66" charset="0"/>
              </a:rPr>
              <a:t>Familiarity with Technology</a:t>
            </a:r>
          </a:p>
          <a:p>
            <a:pPr algn="ctr"/>
            <a:endParaRPr lang="en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4D86679-F8C7-5E82-6353-73B99DD001CD}"/>
              </a:ext>
            </a:extLst>
          </p:cNvPr>
          <p:cNvSpPr/>
          <p:nvPr/>
        </p:nvSpPr>
        <p:spPr>
          <a:xfrm>
            <a:off x="7828278" y="5131912"/>
            <a:ext cx="3662682" cy="659844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Comic Sans MS" panose="030F0702030302020204" pitchFamily="66" charset="0"/>
              </a:rPr>
              <a:t>Project resources</a:t>
            </a:r>
          </a:p>
          <a:p>
            <a:pPr algn="ctr"/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D04424-4BB6-5BD7-CFE7-4A40F4C1EF31}"/>
              </a:ext>
            </a:extLst>
          </p:cNvPr>
          <p:cNvSpPr/>
          <p:nvPr/>
        </p:nvSpPr>
        <p:spPr>
          <a:xfrm>
            <a:off x="5471159" y="2012236"/>
            <a:ext cx="1732280" cy="395827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2060"/>
                </a:solidFill>
                <a:latin typeface="Century Schoolbook" panose="02040604050505020304" pitchFamily="18" charset="0"/>
              </a:rPr>
              <a:t>Factors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288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  <p:bldP spid="11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A347E-974C-9801-1AA8-ABD02810A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960" y="0"/>
            <a:ext cx="10515600" cy="1325563"/>
          </a:xfrm>
        </p:spPr>
        <p:txBody>
          <a:bodyPr/>
          <a:lstStyle/>
          <a:p>
            <a:pPr algn="ctr"/>
            <a:r>
              <a:rPr lang="en-IN" dirty="0">
                <a:solidFill>
                  <a:srgbClr val="002060"/>
                </a:solidFill>
                <a:latin typeface="Century Schoolbook" panose="02040604050505020304" pitchFamily="18" charset="0"/>
              </a:rPr>
              <a:t>Waterfall Model</a:t>
            </a:r>
          </a:p>
        </p:txBody>
      </p:sp>
      <p:pic>
        <p:nvPicPr>
          <p:cNvPr id="1026" name="Picture 2" descr="CS 335 Software Engineering">
            <a:extLst>
              <a:ext uri="{FF2B5EF4-FFF2-40B4-BE49-F238E27FC236}">
                <a16:creationId xmlns:a16="http://schemas.microsoft.com/office/drawing/2014/main" id="{3A50CCF9-D195-37B2-F471-2E7CA7F664E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680" y="1073785"/>
            <a:ext cx="9992360" cy="385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29BD5B-1657-B2D8-B911-B51A33C2679F}"/>
              </a:ext>
            </a:extLst>
          </p:cNvPr>
          <p:cNvSpPr txBox="1"/>
          <p:nvPr/>
        </p:nvSpPr>
        <p:spPr>
          <a:xfrm>
            <a:off x="1076960" y="5159216"/>
            <a:ext cx="10728960" cy="156966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The waterfall model is a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sequential, plan driven-process</a:t>
            </a: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Where you must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plan and schedule </a:t>
            </a: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all your activities </a:t>
            </a:r>
            <a:r>
              <a:rPr lang="en-US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before</a:t>
            </a:r>
            <a:r>
              <a:rPr lang="en-US" sz="2400" dirty="0">
                <a:solidFill>
                  <a:schemeClr val="bg1"/>
                </a:solidFill>
                <a:latin typeface="Comic Sans MS" panose="030F0702030302020204" pitchFamily="66" charset="0"/>
              </a:rPr>
              <a:t> starting the project.</a:t>
            </a:r>
            <a:endParaRPr lang="en-IN" sz="24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38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A1191-A83C-AA4F-0F1E-34166AE0C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350"/>
            <a:ext cx="10515600" cy="559435"/>
          </a:xfrm>
        </p:spPr>
        <p:txBody>
          <a:bodyPr>
            <a:normAutofit fontScale="90000"/>
          </a:bodyPr>
          <a:lstStyle/>
          <a:p>
            <a:pPr algn="ctr"/>
            <a:r>
              <a:rPr lang="en-IN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Waterfall Model Cont’d</a:t>
            </a:r>
            <a:br>
              <a:rPr lang="en-IN" b="1" i="0" dirty="0">
                <a:effectLst/>
                <a:latin typeface="Nunito Sans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24DF3-AA90-E563-3872-412DFFFA3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960" y="1165225"/>
            <a:ext cx="11374120" cy="4351338"/>
          </a:xfrm>
        </p:spPr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Each activity in the waterfall model is represented as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a separate phase arranged in linear order</a:t>
            </a:r>
            <a:r>
              <a:rPr lang="en-US" dirty="0">
                <a:latin typeface="Comic Sans MS" panose="030F0702030302020204" pitchFamily="66" charset="0"/>
              </a:rPr>
              <a:t>.</a:t>
            </a:r>
            <a:endParaRPr lang="en-IN" dirty="0">
              <a:latin typeface="Comic Sans MS" panose="030F0702030302020204" pitchFamily="66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E6A75F-D615-0457-7CE0-CFB897B4B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20" y="2007696"/>
            <a:ext cx="6380479" cy="46775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DFC4C3-2B5B-1275-EC15-DD5BF6478CD8}"/>
              </a:ext>
            </a:extLst>
          </p:cNvPr>
          <p:cNvSpPr txBox="1"/>
          <p:nvPr/>
        </p:nvSpPr>
        <p:spPr>
          <a:xfrm>
            <a:off x="5008880" y="2374315"/>
            <a:ext cx="6807200" cy="95410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b="0" i="0" u="none" strike="noStrike" baseline="0" dirty="0">
                <a:latin typeface="Comic Sans MS" panose="030F0702030302020204" pitchFamily="66" charset="0"/>
              </a:rPr>
              <a:t>The waterfall model is the oldest paradigm for software engineering.</a:t>
            </a:r>
            <a:endParaRPr lang="en-IN" sz="2800" dirty="0"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FA932B-C49A-F263-7168-9E59A8579B94}"/>
              </a:ext>
            </a:extLst>
          </p:cNvPr>
          <p:cNvSpPr txBox="1"/>
          <p:nvPr/>
        </p:nvSpPr>
        <p:spPr>
          <a:xfrm>
            <a:off x="6888480" y="4053160"/>
            <a:ext cx="3901440" cy="461665"/>
          </a:xfrm>
          <a:prstGeom prst="rect">
            <a:avLst/>
          </a:prstGeom>
          <a:solidFill>
            <a:srgbClr val="E85E20"/>
          </a:solidFill>
        </p:spPr>
        <p:txBody>
          <a:bodyPr wrap="square">
            <a:spAutoFit/>
          </a:bodyPr>
          <a:lstStyle/>
          <a:p>
            <a:r>
              <a:rPr lang="en-IN" sz="2400" i="1" dirty="0">
                <a:latin typeface="Comic Sans MS" panose="030F0702030302020204" pitchFamily="66" charset="0"/>
              </a:rPr>
              <a:t>C</a:t>
            </a:r>
            <a:r>
              <a:rPr lang="en-IN" sz="2400" b="0" i="1" u="none" strike="noStrike" baseline="0" dirty="0">
                <a:latin typeface="Comic Sans MS" panose="030F0702030302020204" pitchFamily="66" charset="0"/>
              </a:rPr>
              <a:t>lassic </a:t>
            </a:r>
            <a:r>
              <a:rPr lang="en-IN" sz="2400" i="1" dirty="0">
                <a:latin typeface="Comic Sans MS" panose="030F0702030302020204" pitchFamily="66" charset="0"/>
              </a:rPr>
              <a:t>L</a:t>
            </a:r>
            <a:r>
              <a:rPr lang="en-IN" sz="2400" b="0" i="1" u="none" strike="noStrike" baseline="0" dirty="0">
                <a:latin typeface="Comic Sans MS" panose="030F0702030302020204" pitchFamily="66" charset="0"/>
              </a:rPr>
              <a:t>ife </a:t>
            </a:r>
            <a:r>
              <a:rPr lang="en-IN" sz="2400" i="1" dirty="0">
                <a:latin typeface="Comic Sans MS" panose="030F0702030302020204" pitchFamily="66" charset="0"/>
              </a:rPr>
              <a:t>C</a:t>
            </a:r>
            <a:r>
              <a:rPr lang="en-IN" sz="2400" b="0" i="1" u="none" strike="noStrike" baseline="0" dirty="0">
                <a:latin typeface="Comic Sans MS" panose="030F0702030302020204" pitchFamily="66" charset="0"/>
              </a:rPr>
              <a:t>ycle Model </a:t>
            </a:r>
            <a:endParaRPr lang="en-IN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2985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5FC7D-24AF-2606-754F-A93E81937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The activities involved in different phases (Waterfall Model)</a:t>
            </a:r>
            <a:endParaRPr lang="en-IN" sz="4000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197631-A8EA-393C-9953-6B5BFAA796BB}"/>
              </a:ext>
            </a:extLst>
          </p:cNvPr>
          <p:cNvSpPr txBox="1"/>
          <p:nvPr/>
        </p:nvSpPr>
        <p:spPr>
          <a:xfrm>
            <a:off x="457200" y="184225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i="0" dirty="0">
                <a:solidFill>
                  <a:srgbClr val="0070C0"/>
                </a:solidFill>
                <a:effectLst/>
                <a:latin typeface="Century Schoolbook" panose="02040604050505020304" pitchFamily="18" charset="0"/>
              </a:rPr>
              <a:t>1. Requirement Analysis (Phase)</a:t>
            </a:r>
            <a:endParaRPr lang="en-IN" sz="2400" dirty="0">
              <a:solidFill>
                <a:srgbClr val="0070C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4C5BC-EEA0-6FBC-883B-ADFA79D6F17A}"/>
              </a:ext>
            </a:extLst>
          </p:cNvPr>
          <p:cNvSpPr txBox="1"/>
          <p:nvPr/>
        </p:nvSpPr>
        <p:spPr>
          <a:xfrm>
            <a:off x="1280160" y="2455485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Activities Performed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42F765-52FD-31E7-CB80-62CB71AA4B66}"/>
              </a:ext>
            </a:extLst>
          </p:cNvPr>
          <p:cNvSpPr txBox="1"/>
          <p:nvPr/>
        </p:nvSpPr>
        <p:spPr>
          <a:xfrm>
            <a:off x="1828800" y="2976383"/>
            <a:ext cx="10160000" cy="2247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1. Capture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all the requirements</a:t>
            </a:r>
            <a:r>
              <a:rPr lang="en-US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.</a:t>
            </a:r>
            <a:br>
              <a:rPr lang="en-US" sz="2400" dirty="0">
                <a:latin typeface="Comic Sans MS" panose="030F0702030302020204" pitchFamily="66" charset="0"/>
              </a:rPr>
            </a:br>
            <a:r>
              <a:rPr lang="en-US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2. Do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brainstorming and walkthrough </a:t>
            </a:r>
            <a:r>
              <a:rPr lang="en-US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to understand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the requirements</a:t>
            </a:r>
            <a:r>
              <a:rPr lang="en-US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.</a:t>
            </a:r>
            <a:br>
              <a:rPr lang="en-US" sz="2400" dirty="0">
                <a:latin typeface="Comic Sans MS" panose="030F0702030302020204" pitchFamily="66" charset="0"/>
              </a:rPr>
            </a:br>
            <a:r>
              <a:rPr lang="en-US" sz="2400" b="0" i="0" dirty="0">
                <a:solidFill>
                  <a:srgbClr val="3A3A3A"/>
                </a:solidFill>
                <a:effectLst/>
                <a:latin typeface="Comic Sans MS" panose="030F0702030302020204" pitchFamily="66" charset="0"/>
              </a:rPr>
              <a:t>3. Do the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requirements feasibility test to ensure that the requirements are testable or not.</a:t>
            </a:r>
            <a:endParaRPr lang="en-IN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16F66-C9B7-EBBB-0144-3DC5A647B9E7}"/>
              </a:ext>
            </a:extLst>
          </p:cNvPr>
          <p:cNvSpPr txBox="1"/>
          <p:nvPr/>
        </p:nvSpPr>
        <p:spPr>
          <a:xfrm>
            <a:off x="1107440" y="5375039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Deliverables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0B0EAC-6A27-D0E8-4C40-0EE695867F04}"/>
              </a:ext>
            </a:extLst>
          </p:cNvPr>
          <p:cNvSpPr txBox="1"/>
          <p:nvPr/>
        </p:nvSpPr>
        <p:spPr>
          <a:xfrm>
            <a:off x="1960880" y="5755166"/>
            <a:ext cx="78943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mic Sans MS" panose="030F0702030302020204" pitchFamily="66" charset="0"/>
              </a:rPr>
              <a:t>RUD ( Requirements Understanding Document)</a:t>
            </a: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631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15EE3-7934-D79A-7AD8-EBD3A0907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The activities involved in different phases (Waterfall Model) Cont’d</a:t>
            </a:r>
            <a:endParaRPr lang="en-IN" sz="4000" dirty="0"/>
          </a:p>
        </p:txBody>
      </p:sp>
      <p:pic>
        <p:nvPicPr>
          <p:cNvPr id="4" name="Picture 2" descr="Cool Design GIFs | Tenor">
            <a:extLst>
              <a:ext uri="{FF2B5EF4-FFF2-40B4-BE49-F238E27FC236}">
                <a16:creationId xmlns:a16="http://schemas.microsoft.com/office/drawing/2014/main" id="{EF027113-A7F4-8911-0F69-8512BAD109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2393" y="1545836"/>
            <a:ext cx="4460239" cy="353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B01E93-6DC6-8ACF-8E6C-6F1A0F82DCAF}"/>
              </a:ext>
            </a:extLst>
          </p:cNvPr>
          <p:cNvSpPr txBox="1"/>
          <p:nvPr/>
        </p:nvSpPr>
        <p:spPr>
          <a:xfrm>
            <a:off x="367032" y="200481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i="0" dirty="0">
                <a:solidFill>
                  <a:srgbClr val="0070C0"/>
                </a:solidFill>
                <a:effectLst/>
                <a:latin typeface="Century Schoolbook" panose="02040604050505020304" pitchFamily="18" charset="0"/>
              </a:rPr>
              <a:t>2. System Design Phase</a:t>
            </a:r>
            <a:endParaRPr lang="en-IN" sz="2400" dirty="0">
              <a:solidFill>
                <a:srgbClr val="0070C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FB6F11-5DA9-F4CA-9D27-E42DE65DCA48}"/>
              </a:ext>
            </a:extLst>
          </p:cNvPr>
          <p:cNvSpPr txBox="1"/>
          <p:nvPr/>
        </p:nvSpPr>
        <p:spPr>
          <a:xfrm>
            <a:off x="238760" y="2601078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Activities Performed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CD4947-93BB-C3EB-72F0-26816B57C6B7}"/>
              </a:ext>
            </a:extLst>
          </p:cNvPr>
          <p:cNvSpPr txBox="1"/>
          <p:nvPr/>
        </p:nvSpPr>
        <p:spPr>
          <a:xfrm>
            <a:off x="367032" y="2970410"/>
            <a:ext cx="7772400" cy="2000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solidFill>
                  <a:srgbClr val="3A3A3A"/>
                </a:solidFill>
                <a:latin typeface="Comic Sans MS" panose="030F0702030302020204" pitchFamily="66" charset="0"/>
              </a:rPr>
              <a:t>1. As per the requirements, create the design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solidFill>
                  <a:srgbClr val="3A3A3A"/>
                </a:solidFill>
                <a:latin typeface="Comic Sans MS" panose="030F0702030302020204" pitchFamily="66" charset="0"/>
              </a:rPr>
              <a:t>2. Capture the hardware / software requirements.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solidFill>
                  <a:srgbClr val="3A3A3A"/>
                </a:solidFill>
                <a:latin typeface="Comic Sans MS" panose="030F0702030302020204" pitchFamily="66" charset="0"/>
              </a:rPr>
              <a:t>3. Document the designs</a:t>
            </a:r>
            <a:endParaRPr lang="en-IN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E48C7-C15D-EDD5-2C73-AE91C588CF68}"/>
              </a:ext>
            </a:extLst>
          </p:cNvPr>
          <p:cNvSpPr txBox="1"/>
          <p:nvPr/>
        </p:nvSpPr>
        <p:spPr>
          <a:xfrm>
            <a:off x="367032" y="5155945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Deliverables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35AD33-9EAD-AC9A-5508-48F39A9B63A5}"/>
              </a:ext>
            </a:extLst>
          </p:cNvPr>
          <p:cNvSpPr txBox="1"/>
          <p:nvPr/>
        </p:nvSpPr>
        <p:spPr>
          <a:xfrm>
            <a:off x="2194560" y="5340611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HLD (High-Level Design document)</a:t>
            </a:r>
            <a:b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br>
              <a:rPr lang="en-US" sz="2000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2000" b="0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LLD (Low-level design document)</a:t>
            </a:r>
            <a:endParaRPr lang="en-IN" sz="20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5033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3A9F235-2384-232B-804A-BBC81B209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The activities involved in different phases (Waterfall Model) Cont’d</a:t>
            </a:r>
            <a:endParaRPr lang="en-IN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FD11D6-B4BC-1610-B6C9-C01096C8BD1D}"/>
              </a:ext>
            </a:extLst>
          </p:cNvPr>
          <p:cNvSpPr txBox="1"/>
          <p:nvPr/>
        </p:nvSpPr>
        <p:spPr>
          <a:xfrm>
            <a:off x="367032" y="200481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i="0" dirty="0">
                <a:solidFill>
                  <a:srgbClr val="0070C0"/>
                </a:solidFill>
                <a:effectLst/>
                <a:latin typeface="Century Schoolbook" panose="02040604050505020304" pitchFamily="18" charset="0"/>
              </a:rPr>
              <a:t>3. Implementation Phase</a:t>
            </a:r>
            <a:endParaRPr lang="en-IN" sz="2400" dirty="0">
              <a:solidFill>
                <a:srgbClr val="0070C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E6C342-B83F-0F67-91D1-1CB24A201CD0}"/>
              </a:ext>
            </a:extLst>
          </p:cNvPr>
          <p:cNvSpPr txBox="1"/>
          <p:nvPr/>
        </p:nvSpPr>
        <p:spPr>
          <a:xfrm>
            <a:off x="367032" y="2595939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Activities Performed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AFDBAA-C90F-0D6B-57D9-9E7FABE2FE10}"/>
              </a:ext>
            </a:extLst>
          </p:cNvPr>
          <p:cNvSpPr txBox="1"/>
          <p:nvPr/>
        </p:nvSpPr>
        <p:spPr>
          <a:xfrm>
            <a:off x="367032" y="2970410"/>
            <a:ext cx="7772400" cy="2000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solidFill>
                  <a:srgbClr val="3A3A3A"/>
                </a:solidFill>
                <a:latin typeface="Comic Sans MS" panose="030F0702030302020204" pitchFamily="66" charset="0"/>
              </a:rPr>
              <a:t>1. As per the design, create the programs / Code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solidFill>
                  <a:srgbClr val="3A3A3A"/>
                </a:solidFill>
                <a:latin typeface="Comic Sans MS" panose="030F0702030302020204" pitchFamily="66" charset="0"/>
              </a:rPr>
              <a:t>2. Integrate the codes for the next phase.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solidFill>
                  <a:srgbClr val="3A3A3A"/>
                </a:solidFill>
                <a:latin typeface="Comic Sans MS" panose="030F0702030302020204" pitchFamily="66" charset="0"/>
              </a:rPr>
              <a:t>3. Unit testing of the code</a:t>
            </a:r>
            <a:endParaRPr lang="en-IN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pic>
        <p:nvPicPr>
          <p:cNvPr id="2052" name="Picture 4" descr="Memes Vs Gifs - King Funny Memes">
            <a:extLst>
              <a:ext uri="{FF2B5EF4-FFF2-40B4-BE49-F238E27FC236}">
                <a16:creationId xmlns:a16="http://schemas.microsoft.com/office/drawing/2014/main" id="{83F9709C-B8D9-CC3E-22E6-FF80FFC3CC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9252" y="1591440"/>
            <a:ext cx="4279396" cy="275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0108E1-9DAB-552B-38CF-43B3A55A2BDA}"/>
              </a:ext>
            </a:extLst>
          </p:cNvPr>
          <p:cNvSpPr txBox="1"/>
          <p:nvPr/>
        </p:nvSpPr>
        <p:spPr>
          <a:xfrm>
            <a:off x="367032" y="5155945"/>
            <a:ext cx="2865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i="0" dirty="0">
                <a:solidFill>
                  <a:srgbClr val="002060"/>
                </a:solidFill>
                <a:effectLst/>
                <a:latin typeface="Century Schoolbook" panose="02040604050505020304" pitchFamily="18" charset="0"/>
              </a:rPr>
              <a:t>Deliverables</a:t>
            </a:r>
            <a:endParaRPr lang="en-IN" dirty="0">
              <a:solidFill>
                <a:srgbClr val="002060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7E5242-AEE2-C319-FCC3-1F5393CEAB26}"/>
              </a:ext>
            </a:extLst>
          </p:cNvPr>
          <p:cNvSpPr txBox="1"/>
          <p:nvPr/>
        </p:nvSpPr>
        <p:spPr>
          <a:xfrm>
            <a:off x="1026160" y="5525277"/>
            <a:ext cx="6553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Programs</a:t>
            </a:r>
            <a:br>
              <a:rPr 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</a:br>
            <a:r>
              <a:rPr lang="en-US" sz="2000" b="1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Unit test cases and results</a:t>
            </a:r>
            <a:endParaRPr lang="en-IN" sz="2000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929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1124</Words>
  <Application>Microsoft Office PowerPoint</Application>
  <PresentationFormat>Widescreen</PresentationFormat>
  <Paragraphs>128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Century Schoolbook</vt:lpstr>
      <vt:lpstr>Comic Sans MS</vt:lpstr>
      <vt:lpstr>Droid Serif</vt:lpstr>
      <vt:lpstr>Nunito Sans</vt:lpstr>
      <vt:lpstr>Work Sans</vt:lpstr>
      <vt:lpstr>Office Theme</vt:lpstr>
      <vt:lpstr>Software Development Life Cycle models</vt:lpstr>
      <vt:lpstr>Software Process Model</vt:lpstr>
      <vt:lpstr>Software Development Life Cycle Models (SDLC)</vt:lpstr>
      <vt:lpstr>Factors in choosing a software process Models</vt:lpstr>
      <vt:lpstr>Waterfall Model</vt:lpstr>
      <vt:lpstr>Waterfall Model Cont’d </vt:lpstr>
      <vt:lpstr>The activities involved in different phases (Waterfall Model)</vt:lpstr>
      <vt:lpstr>The activities involved in different phases (Waterfall Model) Cont’d</vt:lpstr>
      <vt:lpstr>The activities involved in different phases (Waterfall Model) Cont’d</vt:lpstr>
      <vt:lpstr>The activities involved in different phases (Waterfall Model) Cont’d</vt:lpstr>
      <vt:lpstr>The activities involved in different phases (Waterfall Model) Cont’d</vt:lpstr>
      <vt:lpstr>The activities involved in different phases (Waterfall Model) Cont’d</vt:lpstr>
      <vt:lpstr>When To Use SDLC Waterfall Model</vt:lpstr>
      <vt:lpstr>The advantages of using the Waterfall model</vt:lpstr>
      <vt:lpstr>Disadvantages of using Waterfall model</vt:lpstr>
      <vt:lpstr>V –Model </vt:lpstr>
      <vt:lpstr>PowerPoint Presentation</vt:lpstr>
      <vt:lpstr>When To Use The V Model </vt:lpstr>
      <vt:lpstr>The advantages of using the V-Model</vt:lpstr>
      <vt:lpstr>Disadvantages of using V Model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Life Cycle models</dc:title>
  <dc:creator>SELVA KUMAR S</dc:creator>
  <cp:lastModifiedBy>SELVA KUMAR S</cp:lastModifiedBy>
  <cp:revision>46</cp:revision>
  <dcterms:created xsi:type="dcterms:W3CDTF">2022-08-25T11:35:05Z</dcterms:created>
  <dcterms:modified xsi:type="dcterms:W3CDTF">2022-08-27T07:09:09Z</dcterms:modified>
</cp:coreProperties>
</file>

<file path=docProps/thumbnail.jpeg>
</file>